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Default Extension="gif" ContentType="image/gif"/>
  <Default Extension="webp" ContentType="image/webp"/>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6" Type="http://schemas.openxmlformats.org/officeDocument/2006/relationships/viewProps" Target="viewProps.xml" /><Relationship Id="rId25" Type="http://schemas.openxmlformats.org/officeDocument/2006/relationships/presProps" Target="presProps.xml" /><Relationship Id="rId1" Type="http://schemas.openxmlformats.org/officeDocument/2006/relationships/slideMaster" Target="slideMasters/slideMaster1.xml" /><Relationship Id="rId28" Type="http://schemas.openxmlformats.org/officeDocument/2006/relationships/tableStyles" Target="tableStyles.xml" /><Relationship Id="rId2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gif"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slide" Target="slide23.xml" /><Relationship Id="rId3" Type="http://schemas.openxmlformats.org/officeDocument/2006/relationships/image" Target="../media/image7.gif"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gif"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webp"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48550/arXiv.2106.09685" TargetMode="External" /><Relationship Id="rId3" Type="http://schemas.openxmlformats.org/officeDocument/2006/relationships/hyperlink" Target="https://doi.org/10.1080/00223891.2020.1726936" TargetMode="External" /><Relationship Id="rId4" Type="http://schemas.openxmlformats.org/officeDocument/2006/relationships/hyperlink" Target="https://doi.org/10.1080/00223890802484456" TargetMode="External" /><Relationship Id="rId5" Type="http://schemas.openxmlformats.org/officeDocument/2006/relationships/hyperlink" Target="https://arxiv.org/abs/2209.11055"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jpg" /></Relationships>
</file>

<file path=ppt/slides/_rels/slide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gi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The Automatic Motive Coder:</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Towards a Tool for the Efficient Assessment of Implicit Motives</a:t>
            </a:r>
            <a:br/>
            <a:br/>
            <a:r>
              <a:rPr/>
              <a:t>Max Brede</a:t>
            </a:r>
            <a:br/>
            <a:r>
              <a:rPr/>
              <a:t>Felix Schönbrodt</a:t>
            </a:r>
            <a:br/>
            <a:r>
              <a:rPr/>
              <a:t>Birk Hagemeyer</a:t>
            </a:r>
            <a:br/>
            <a:r>
              <a:rPr/>
              <a:t>Veronika Lerche</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Automatic Motive Coder 🤖</a:t>
            </a:r>
          </a:p>
        </p:txBody>
      </p:sp>
      <p:sp>
        <p:nvSpPr>
          <p:cNvPr id="4" name="Text Placeholder 3"/>
          <p:cNvSpPr>
            <a:spLocks noGrp="1"/>
          </p:cNvSpPr>
          <p:nvPr>
            <p:ph idx="2" sz="half" type="body"/>
          </p:nvPr>
        </p:nvSpPr>
        <p:spPr/>
        <p:txBody>
          <a:bodyPr/>
          <a:lstStyle/>
          <a:p>
            <a:pPr lvl="0" indent="0" marL="0">
              <a:spcBef>
                <a:spcPts val="3000"/>
              </a:spcBef>
              <a:buNone/>
            </a:pPr>
            <a:r>
              <a:rPr b="1"/>
              <a:t>Embedding-example: Continuous BOW (CBOW)</a:t>
            </a:r>
          </a:p>
        </p:txBody>
      </p:sp>
      <p:pic>
        <p:nvPicPr>
          <p:cNvPr descr="imgs/cbow_first_frame.png"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CBOW-representation of corpus.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Automatic Motive Coder 🤖</a:t>
            </a:r>
          </a:p>
        </p:txBody>
      </p:sp>
      <p:sp>
        <p:nvSpPr>
          <p:cNvPr id="4" name="Text Placeholder 3"/>
          <p:cNvSpPr>
            <a:spLocks noGrp="1"/>
          </p:cNvSpPr>
          <p:nvPr>
            <p:ph idx="2" sz="half" type="body"/>
          </p:nvPr>
        </p:nvSpPr>
        <p:spPr/>
        <p:txBody>
          <a:bodyPr/>
          <a:lstStyle/>
          <a:p>
            <a:pPr lvl="0" indent="0" marL="0">
              <a:spcBef>
                <a:spcPts val="3000"/>
              </a:spcBef>
              <a:buNone/>
            </a:pPr>
            <a:r>
              <a:rPr b="1"/>
              <a:t>Embedding-example: Continuous BOW (CBOW)</a:t>
            </a:r>
          </a:p>
        </p:txBody>
      </p:sp>
      <p:pic>
        <p:nvPicPr>
          <p:cNvPr descr="imgs/cbow.gif"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CBOW-representation of corpus.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Automatic Motive Coder 🤖</a:t>
            </a:r>
          </a:p>
        </p:txBody>
      </p:sp>
      <p:sp>
        <p:nvSpPr>
          <p:cNvPr id="4" name="Text Placeholder 3"/>
          <p:cNvSpPr>
            <a:spLocks noGrp="1"/>
          </p:cNvSpPr>
          <p:nvPr>
            <p:ph idx="2" sz="half" type="body"/>
          </p:nvPr>
        </p:nvSpPr>
        <p:spPr/>
        <p:txBody>
          <a:bodyPr/>
          <a:lstStyle/>
          <a:p>
            <a:pPr lvl="0" indent="0" marL="0">
              <a:spcBef>
                <a:spcPts val="3000"/>
              </a:spcBef>
              <a:buNone/>
            </a:pPr>
            <a:r>
              <a:rPr b="1"/>
              <a:t>fasttext</a:t>
            </a:r>
            <a:r>
              <a:rPr b="1" baseline="30000">
                <a:hlinkClick r:id="rId2" action="ppaction://hlinksldjump"/>
              </a:rPr>
              <a:t>1</a:t>
            </a:r>
          </a:p>
        </p:txBody>
      </p:sp>
      <p:pic>
        <p:nvPicPr>
          <p:cNvPr descr="imgs/training.gif" id="0" name="Picture 1"/>
          <p:cNvPicPr>
            <a:picLocks noGrp="1" noChangeAspect="1"/>
          </p:cNvPicPr>
          <p:nvPr/>
        </p:nvPicPr>
        <p:blipFill>
          <a:blip r:embed="rId3"/>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Model using CBOW-Method to predict missing word.</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Automatic Motive Coder 🤖</a:t>
            </a:r>
          </a:p>
        </p:txBody>
      </p:sp>
      <p:sp>
        <p:nvSpPr>
          <p:cNvPr id="4" name="Text Placeholder 3"/>
          <p:cNvSpPr>
            <a:spLocks noGrp="1"/>
          </p:cNvSpPr>
          <p:nvPr>
            <p:ph idx="2" sz="half" type="body"/>
          </p:nvPr>
        </p:nvSpPr>
        <p:spPr/>
        <p:txBody>
          <a:bodyPr/>
          <a:lstStyle/>
          <a:p>
            <a:pPr lvl="0" indent="0" marL="0">
              <a:spcBef>
                <a:spcPts val="3000"/>
              </a:spcBef>
              <a:buNone/>
            </a:pPr>
            <a:r>
              <a:rPr b="1"/>
              <a:t>(L)LM -Embeddings</a:t>
            </a:r>
          </a:p>
        </p:txBody>
      </p:sp>
      <p:pic>
        <p:nvPicPr>
          <p:cNvPr descr="imgs/embeddings.gif"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Model using CBOW-Method to predict missing word.</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Tested 🤖-Architectures</a:t>
            </a:r>
          </a:p>
        </p:txBody>
      </p:sp>
      <p:sp>
        <p:nvSpPr>
          <p:cNvPr id="3" name="Content Placeholder 2"/>
          <p:cNvSpPr>
            <a:spLocks noGrp="1"/>
          </p:cNvSpPr>
          <p:nvPr>
            <p:ph idx="1" sz="half"/>
          </p:nvPr>
        </p:nvSpPr>
        <p:spPr/>
        <p:txBody>
          <a:bodyPr/>
          <a:lstStyle/>
          <a:p>
            <a:pPr lvl="0" indent="-342900" marL="342900">
              <a:buAutoNum type="arabicPeriod"/>
            </a:pPr>
            <a:r>
              <a:rPr/>
              <a:t>“Traditional” BOW/Embedding-Classifier-Stack</a:t>
            </a:r>
          </a:p>
          <a:p>
            <a:pPr lvl="0" indent="-342900" marL="342900">
              <a:buAutoNum type="arabicPeriod"/>
            </a:pPr>
            <a:r>
              <a:rPr/>
              <a:t>LoRA-Finetuning of small LM (Hu et al., 2021)</a:t>
            </a:r>
          </a:p>
        </p:txBody>
      </p:sp>
      <p:pic>
        <p:nvPicPr>
          <p:cNvPr descr="imgs/AMC_illustration.webp" id="0" name="Picture 1"/>
          <p:cNvPicPr>
            <a:picLocks noGrp="1" noChangeAspect="1"/>
          </p:cNvPicPr>
          <p:nvPr/>
        </p:nvPicPr>
        <p:blipFill>
          <a:blip r:embed="rId2"/>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AMC-Illustration, Source: DALL-E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Embedding - Classifier-Stack</a:t>
            </a:r>
          </a:p>
        </p:txBody>
      </p:sp>
      <p:pic>
        <p:nvPicPr>
          <p:cNvPr descr="imgs/model.png" id="0" name="Picture 1"/>
          <p:cNvPicPr>
            <a:picLocks noGrp="1" noChangeAspect="1"/>
          </p:cNvPicPr>
          <p:nvPr/>
        </p:nvPicPr>
        <p:blipFill>
          <a:blip r:embed="rId2"/>
          <a:stretch>
            <a:fillRect/>
          </a:stretch>
        </p:blipFill>
        <p:spPr bwMode="auto">
          <a:xfrm>
            <a:off x="2552700" y="1193800"/>
            <a:ext cx="4038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Illustration of Classifier-Stack</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LoRA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a:r>
                  <a:rPr/>
                  <a:t>Finetuning of small LMs (Phi-3-mini-4k(</a:t>
                </a:r>
                <a:r>
                  <a:rPr i="1"/>
                  <a:t>Unsloth/Phi-3-mini-4k-instruct </a:t>
                </a:r>
                <a14:m>
                  <m:oMath xmlns:m="http://schemas.openxmlformats.org/officeDocument/2006/math">
                    <m:r>
                      <m:rPr>
                        <m:sty m:val="p"/>
                      </m:rPr>
                      <m:t>⋅</m:t>
                    </m:r>
                  </m:oMath>
                </a14:m>
                <a:r>
                  <a:rPr i="1"/>
                  <a:t> Hugging Face</a:t>
                </a:r>
                <a:r>
                  <a:rPr/>
                  <a:t>, n.d.)/gemma-2b(</a:t>
                </a:r>
                <a:r>
                  <a:rPr i="1"/>
                  <a:t>Google/Gemma-2b </a:t>
                </a:r>
                <a14:m>
                  <m:oMath xmlns:m="http://schemas.openxmlformats.org/officeDocument/2006/math">
                    <m:r>
                      <m:rPr>
                        <m:sty m:val="p"/>
                      </m:rPr>
                      <m:t>⋅</m:t>
                    </m:r>
                  </m:oMath>
                </a14:m>
                <a:r>
                  <a:rPr i="1"/>
                  <a:t> Hugging Face</a:t>
                </a:r>
                <a:r>
                  <a:rPr/>
                  <a:t>, 2024)) (partly) based on the following prompt:</a:t>
                </a:r>
              </a:p>
              <a:p>
                <a:pPr lvl="0" indent="0">
                  <a:buNone/>
                </a:pPr>
                <a:r>
                  <a:rPr>
                    <a:latin typeface="Courier"/>
                  </a:rPr>
                  <a:t>- **Achievement**: Label as 'ach' if the sentence suggests goals related to personal success, overcoming 
challenges, or mastering skills.
- **Affiliation**: Label as 'aff' if the sentence emphasizes relationships, emotional connections, 
or social belonging.
- **Power**: Label as 'pow' if the sentence implies influencing, controlling, or impacting others, or showcases 
a desire for authority or prestige.
- **None**: Use 'null' if the sentence does not clearly align with the above categories or lacks sufficient context 
to determine a specific motive.</a:t>
                </a:r>
              </a:p>
            </p:txBody>
          </p:sp>
        </mc:Choice>
      </mc:AlternateContent>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a:t>
            </a:r>
          </a:p>
        </p:txBody>
      </p:sp>
      <p:sp>
        <p:nvSpPr>
          <p:cNvPr id="3" name="Content Placeholder 2"/>
          <p:cNvSpPr>
            <a:spLocks noGrp="1"/>
          </p:cNvSpPr>
          <p:nvPr>
            <p:ph idx="1"/>
          </p:nvPr>
        </p:nvSpPr>
        <p:spPr/>
        <p:txBody>
          <a:bodyPr/>
          <a:lstStyle/>
          <a:p>
            <a:pPr lvl="0" indent="0" marL="0">
              <a:spcBef>
                <a:spcPts val="3000"/>
              </a:spcBef>
              <a:buNone/>
            </a:pPr>
            <a:r>
              <a:rPr b="1"/>
              <a:t>Comparison between model results and expert coding</a:t>
            </a:r>
          </a:p>
        </p:txBody>
      </p:sp>
      <p:graphicFrame xmlns:a="http://schemas.openxmlformats.org/drawingml/2006/main" xmlns:r="http://schemas.openxmlformats.org/officeDocument/2006/relationships" xmlns:p="http://schemas.openxmlformats.org/presentationml/2006/main">
        <p:nvGraphicFramePr>
          <p:cNvPr id="464317406" name=""/>
          <p:cNvGraphicFramePr>
            <a:graphicFrameLocks noGrp="true"/>
          </p:cNvGraphicFramePr>
          <p:nvPr/>
        </p:nvGraphicFramePr>
        <p:xfrm rot="0">
          <a:off x="914400" y="1828800"/>
          <a:ext cx="9144000" cy="5486400"/>
        </p:xfrm>
        <a:graphic>
          <a:graphicData uri="http://schemas.openxmlformats.org/drawingml/2006/table">
            <a:tbl>
              <a:tblPr/>
              <a:tblGrid>
                <a:gridCol w="10834999"/>
                <a:gridCol w="924348"/>
                <a:gridCol w="1180420"/>
                <a:gridCol w="924348"/>
                <a:gridCol w="685800"/>
                <a:gridCol w="688127"/>
              </a:tblGrid>
              <a:tr h="391674">
                <a:tc rowSpan="2">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Text</a:t>
                      </a:r>
                    </a:p>
                  </a:txBody>
                  <a:tcPr anchor="b"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Expert</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0">
                      <a:noFill/>
                      <a:prstDash val="solid"/>
                    </a:lnB>
                    <a:solidFill>
                      <a:srgbClr val="FFFFFF">
                        <a:alpha val="0"/>
                      </a:srgbClr>
                    </a:solidFill>
                  </a:tcPr>
                </a:tc>
                <a:tc gridSpan="4">
                  <a:txBody>
                    <a:bodyPr/>
                    <a:lstStyle/>
                    <a:p>
                      <a:pPr algn="ct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Model</a:t>
                      </a:r>
                      <a:r>
                        <a:rPr cap="none" sz="1100" i="0" b="0" u="none" baseline="40000">
                          <a:solidFill>
                            <a:srgbClr val="000000">
                              <a:alpha val="100000"/>
                            </a:srgbClr>
                          </a:solidFill>
                          <a:latin typeface="DejaVu Sans"/>
                          <a:cs typeface="DejaVu Sans"/>
                          <a:ea typeface="DejaVu Sans"/>
                          <a:sym typeface="DejaVu Sans"/>
                        </a:rPr>
                        <a:t>1</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0">
                      <a:noFill/>
                      <a:prstDash val="solid"/>
                    </a:lnB>
                    <a:solidFill>
                      <a:srgbClr val="FFFFFF">
                        <a:alpha val="0"/>
                      </a:srgbClr>
                    </a:solidFill>
                  </a:tcPr>
                </a:tc>
                <a:tc hMerge="true">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Model</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0">
                      <a:noFill/>
                      <a:prstDash val="solid"/>
                    </a:lnB>
                    <a:solidFill>
                      <a:srgbClr val="FFFFFF">
                        <a:alpha val="0"/>
                      </a:srgbClr>
                    </a:solidFill>
                  </a:tcPr>
                </a:tc>
                <a:tc hMerge="true">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Model</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0">
                      <a:noFill/>
                      <a:prstDash val="solid"/>
                    </a:lnB>
                    <a:solidFill>
                      <a:srgbClr val="FFFFFF">
                        <a:alpha val="0"/>
                      </a:srgbClr>
                    </a:solidFill>
                  </a:tcPr>
                </a:tc>
                <a:tc hMerge="true">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Model</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0">
                      <a:noFill/>
                      <a:prstDash val="solid"/>
                    </a:lnB>
                    <a:solidFill>
                      <a:srgbClr val="FFFFFF">
                        <a:alpha val="0"/>
                      </a:srgbClr>
                    </a:solidFill>
                  </a:tcPr>
                </a:tc>
              </a:tr>
              <a:tr h="395971">
                <a:tc v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b"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Coding</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Achievement</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None</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Power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Two months ago, 40-year-old Frank received a good offer from New York.</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None</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0.07</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0.86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In discussion with his family, he accepted the offer and is now sitting in his office in New York.</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None</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0.09</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0.12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0.75</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0.04</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Like every morning, he reads the latest news in the daily newspaper.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None</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0.03</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0.93</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The picture of his family has a place of honor on his desk and is always at hand so that he can take a closer look at it.</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0.23</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0.60</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0.15</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He misses his family as he can't fly back home until Christmas.</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0.05</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0.80</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0.14</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0.01</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In the 4 weeks so far, the time difference has been particularly difficult for him, as work and the different times have made it difficult to make contact.</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0.88</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0.10</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0.01</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395971">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He is already looking forward to seeing his wife and children again.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0.10</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88A0DC">
                              <a:alpha val="100000"/>
                            </a:srgbClr>
                          </a:highlight>
                          <a:latin typeface="DejaVu Sans"/>
                          <a:cs typeface="DejaVu Sans"/>
                          <a:ea typeface="DejaVu Sans"/>
                          <a:sym typeface="DejaVu Sans"/>
                        </a:rPr>
                        <a:t>0.66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0.23</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highlight>
                            <a:srgbClr val="FFFFFF">
                              <a:alpha val="100000"/>
                            </a:srgbClr>
                          </a:highlight>
                          <a:latin typeface="DejaVu Sans"/>
                          <a:cs typeface="DejaVu Sans"/>
                          <a:ea typeface="DejaVu Sans"/>
                          <a:sym typeface="DejaVu Sans"/>
                        </a:rPr>
                        <a:t>0.01</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r>
              <a:tr h="228600">
                <a:tc gridSpan="6">
                  <a:txBody>
                    <a:bodyPr/>
                    <a:lstStyle/>
                    <a:p>
                      <a:pPr algn="l" marL="63500" marR="63500">
                        <a:lnSpc>
                          <a:spcPct val="100000"/>
                        </a:lnSpc>
                        <a:spcBef>
                          <a:spcPts val="500"/>
                        </a:spcBef>
                        <a:spcAft>
                          <a:spcPts val="500"/>
                        </a:spcAft>
                        <a:buNone/>
                      </a:pPr>
                      <a:r>
                        <a:rPr cap="none" sz="1100" i="0" b="0" u="none" baseline="40000">
                          <a:solidFill>
                            <a:srgbClr val="000000">
                              <a:alpha val="100000"/>
                            </a:srgbClr>
                          </a:solidFill>
                          <a:latin typeface="DejaVu Sans"/>
                          <a:cs typeface="DejaVu Sans"/>
                          <a:ea typeface="DejaVu Sans"/>
                          <a:sym typeface="DejaVu Sans"/>
                        </a:rPr>
                        <a:t>1</a:t>
                      </a:r>
                      <a:r>
                        <a:rPr cap="none" sz="1100" i="0" b="0" u="none">
                          <a:solidFill>
                            <a:srgbClr val="000000">
                              <a:alpha val="100000"/>
                            </a:srgbClr>
                          </a:solidFill>
                          <a:latin typeface="DejaVu Sans"/>
                          <a:cs typeface="DejaVu Sans"/>
                          <a:ea typeface="DejaVu Sans"/>
                          <a:sym typeface="DejaVu Sans"/>
                        </a:rPr>
                        <a:t>Mixtral-8x7B-Instruct-v0.1 with MLP-Classifier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bl>
          </a:graphicData>
        </a:graphic>
      </p:graphicFrame>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Validation Metrics</a:t>
            </a:r>
          </a:p>
        </p:txBody>
      </p:sp>
      <p:sp>
        <p:nvSpPr>
          <p:cNvPr id="3" name="Content Placeholder 2"/>
          <p:cNvSpPr>
            <a:spLocks noGrp="1"/>
          </p:cNvSpPr>
          <p:nvPr>
            <p:ph idx="1" sz="half"/>
          </p:nvPr>
        </p:nvSpPr>
        <p:spPr/>
        <p:txBody>
          <a:bodyPr/>
          <a:lstStyle/>
          <a:p>
            <a:pPr lvl="0" indent="0" marL="0">
              <a:buNone/>
            </a:pPr>
            <a:r>
              <a:rPr/>
              <a:t>Procedure as described in Schönbrodt et al. (2021):</a:t>
            </a:r>
          </a:p>
          <a:p>
            <a:pPr lvl="0" indent="-342900" marL="342900">
              <a:buAutoNum type="arabicPeriod"/>
            </a:pPr>
            <a:r>
              <a:rPr/>
              <a:t>Summation of Motive score (1/0-coded) and word-count per subject</a:t>
            </a:r>
          </a:p>
          <a:p>
            <a:pPr lvl="0" indent="-342900" marL="342900">
              <a:buAutoNum type="arabicPeriod"/>
            </a:pPr>
            <a:r>
              <a:rPr/>
              <a:t>Robust regression of motive score on word-count / 1,000</a:t>
            </a:r>
          </a:p>
          <a:p>
            <a:pPr lvl="0" indent="-342900" marL="342900">
              <a:buAutoNum type="arabicPeriod"/>
            </a:pPr>
            <a:r>
              <a:rPr/>
              <a:t>Extraction of residuals as corrected motive score</a:t>
            </a:r>
          </a:p>
          <a:p>
            <a:pPr lvl="0" indent="-342900" marL="342900">
              <a:buAutoNum type="arabicPeriod"/>
            </a:pPr>
            <a:r>
              <a:rPr/>
              <a:t>Pearson-Correlation of expert coded motive scores and model coded scores</a:t>
            </a:r>
          </a:p>
        </p:txBody>
      </p:sp>
      <p:pic>
        <p:nvPicPr>
          <p:cNvPr descr="index_files/figure-pptx/unnamed-chunk-4-1.png" id="0" name="Picture 1"/>
          <p:cNvPicPr>
            <a:picLocks noGrp="1" noChangeAspect="1"/>
          </p:cNvPicPr>
          <p:nvPr/>
        </p:nvPicPr>
        <p:blipFill>
          <a:blip r:embed="rId2"/>
          <a:stretch>
            <a:fillRect/>
          </a:stretch>
        </p:blipFill>
        <p:spPr bwMode="auto">
          <a:xfrm>
            <a:off x="4813300" y="1193800"/>
            <a:ext cx="3695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Results</a:t>
            </a:r>
          </a:p>
        </p:txBody>
      </p:sp>
      <p:sp>
        <p:nvSpPr>
          <p:cNvPr id="3" name="Content Placeholder 2"/>
          <p:cNvSpPr>
            <a:spLocks noGrp="1"/>
          </p:cNvSpPr>
          <p:nvPr>
            <p:ph idx="1" sz="half"/>
          </p:nvPr>
        </p:nvSpPr>
        <p:spPr/>
        <p:txBody>
          <a:bodyPr/>
          <a:lstStyle/>
          <a:p>
            <a:pPr lvl="0" indent="0" marL="0">
              <a:spcBef>
                <a:spcPts val="3000"/>
              </a:spcBef>
              <a:buNone/>
            </a:pPr>
            <a:r>
              <a:rPr b="1"/>
              <a:t>German Texts</a:t>
            </a:r>
          </a:p>
        </p:txBody>
      </p:sp>
      <p:graphicFrame xmlns:a="http://schemas.openxmlformats.org/drawingml/2006/main" xmlns:r="http://schemas.openxmlformats.org/officeDocument/2006/relationships" xmlns:p="http://schemas.openxmlformats.org/presentationml/2006/main">
        <p:nvGraphicFramePr>
          <p:cNvPr id="599122053" name=""/>
          <p:cNvGraphicFramePr>
            <a:graphicFrameLocks noGrp="true"/>
          </p:cNvGraphicFramePr>
          <p:nvPr/>
        </p:nvGraphicFramePr>
        <p:xfrm rot="0">
          <a:off x="914400" y="1828800"/>
          <a:ext cx="9144000" cy="5486400"/>
        </p:xfrm>
        <a:graphic>
          <a:graphicData uri="http://schemas.openxmlformats.org/drawingml/2006/table">
            <a:tbl>
              <a:tblPr/>
              <a:tblGrid>
                <a:gridCol w="685800"/>
                <a:gridCol w="685800"/>
                <a:gridCol w="685800"/>
                <a:gridCol w="685800"/>
                <a:gridCol w="685800"/>
              </a:tblGrid>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Motive</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Best BOW-Stack</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Best Embedding-Stack</a:t>
                      </a:r>
                      <a:r>
                        <a:rPr cap="none" sz="1100" i="0" b="0" u="none" baseline="40000">
                          <a:solidFill>
                            <a:srgbClr val="000000">
                              <a:alpha val="100000"/>
                            </a:srgbClr>
                          </a:solidFill>
                          <a:latin typeface="DejaVu Sans"/>
                          <a:cs typeface="DejaVu Sans"/>
                          <a:ea typeface="DejaVu Sans"/>
                          <a:sym typeface="DejaVu Sans"/>
                        </a:rPr>
                        <a:t>1</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LoRA-Model</a:t>
                      </a:r>
                      <a:r>
                        <a:rPr cap="none" sz="1100" i="0" b="0" u="none" baseline="40000">
                          <a:solidFill>
                            <a:srgbClr val="000000">
                              <a:alpha val="100000"/>
                            </a:srgbClr>
                          </a:solidFill>
                          <a:latin typeface="DejaVu Sans"/>
                          <a:cs typeface="DejaVu Sans"/>
                          <a:ea typeface="DejaVu Sans"/>
                          <a:sym typeface="DejaVu Sans"/>
                        </a:rPr>
                        <a:t>2</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Nilsson et al. 2024</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Achievement</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0.67</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0.79</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0.78</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0.77</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Power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0.68</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0.69</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None</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0.90</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0.92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Mean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0.71</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0.70</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r>
              <a:tr h="228600">
                <a:tc gridSpan="5">
                  <a:txBody>
                    <a:bodyPr/>
                    <a:lstStyle/>
                    <a:p>
                      <a:pPr algn="l" marL="63500" marR="63500">
                        <a:lnSpc>
                          <a:spcPct val="100000"/>
                        </a:lnSpc>
                        <a:spcBef>
                          <a:spcPts val="500"/>
                        </a:spcBef>
                        <a:spcAft>
                          <a:spcPts val="500"/>
                        </a:spcAft>
                        <a:buNone/>
                      </a:pPr>
                      <a:r>
                        <a:rPr cap="none" sz="1100" i="0" b="0" u="none" baseline="40000">
                          <a:solidFill>
                            <a:srgbClr val="000000">
                              <a:alpha val="100000"/>
                            </a:srgbClr>
                          </a:solidFill>
                          <a:latin typeface="DejaVu Sans"/>
                          <a:cs typeface="DejaVu Sans"/>
                          <a:ea typeface="DejaVu Sans"/>
                          <a:sym typeface="DejaVu Sans"/>
                        </a:rPr>
                        <a:t>1</a:t>
                      </a:r>
                      <a:r>
                        <a:rPr cap="none" sz="1100" i="0" b="0" u="none">
                          <a:solidFill>
                            <a:srgbClr val="000000">
                              <a:alpha val="100000"/>
                            </a:srgbClr>
                          </a:solidFill>
                          <a:latin typeface="DejaVu Sans"/>
                          <a:cs typeface="DejaVu Sans"/>
                          <a:ea typeface="DejaVu Sans"/>
                          <a:sym typeface="DejaVu Sans"/>
                        </a:rPr>
                        <a:t>Mixtral-8x7B-Instruct-v0.1 with MLP-Classifier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gridSpan="5">
                  <a:txBody>
                    <a:bodyPr/>
                    <a:lstStyle/>
                    <a:p>
                      <a:pPr algn="l" marL="63500" marR="63500">
                        <a:lnSpc>
                          <a:spcPct val="100000"/>
                        </a:lnSpc>
                        <a:spcBef>
                          <a:spcPts val="500"/>
                        </a:spcBef>
                        <a:spcAft>
                          <a:spcPts val="500"/>
                        </a:spcAft>
                        <a:buNone/>
                      </a:pPr>
                      <a:r>
                        <a:rPr cap="none" sz="1100" i="0" b="0" u="none" baseline="40000">
                          <a:solidFill>
                            <a:srgbClr val="000000">
                              <a:alpha val="100000"/>
                            </a:srgbClr>
                          </a:solidFill>
                          <a:latin typeface="DejaVu Sans"/>
                          <a:cs typeface="DejaVu Sans"/>
                          <a:ea typeface="DejaVu Sans"/>
                          <a:sym typeface="DejaVu Sans"/>
                        </a:rPr>
                        <a:t>2</a:t>
                      </a:r>
                      <a:r>
                        <a:rPr cap="none" sz="1100" i="0" b="0" u="none">
                          <a:solidFill>
                            <a:srgbClr val="000000">
                              <a:alpha val="100000"/>
                            </a:srgbClr>
                          </a:solidFill>
                          <a:latin typeface="DejaVu Sans"/>
                          <a:cs typeface="DejaVu Sans"/>
                          <a:ea typeface="DejaVu Sans"/>
                          <a:sym typeface="DejaVu Sans"/>
                        </a:rPr>
                        <a:t>gemma-2b</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bl>
          </a:graphicData>
        </a:graphic>
      </p:graphicFrame>
      <p:sp>
        <p:nvSpPr>
          <p:cNvPr id="4" name="Content Placeholder 3"/>
          <p:cNvSpPr>
            <a:spLocks noGrp="1"/>
          </p:cNvSpPr>
          <p:nvPr>
            <p:ph idx="2" sz="half"/>
          </p:nvPr>
        </p:nvSpPr>
        <p:spPr/>
        <p:txBody>
          <a:bodyPr/>
          <a:lstStyle/>
          <a:p>
            <a:pPr lvl="0" indent="0" marL="0">
              <a:spcBef>
                <a:spcPts val="3000"/>
              </a:spcBef>
              <a:buNone/>
            </a:pPr>
            <a:r>
              <a:rPr b="1"/>
              <a:t>Translated to English</a:t>
            </a:r>
          </a:p>
        </p:txBody>
      </p:sp>
      <p:graphicFrame xmlns:a="http://schemas.openxmlformats.org/drawingml/2006/main" xmlns:r="http://schemas.openxmlformats.org/officeDocument/2006/relationships" xmlns:p="http://schemas.openxmlformats.org/presentationml/2006/main">
        <p:nvGraphicFramePr>
          <p:cNvPr id="814189811" name=""/>
          <p:cNvGraphicFramePr>
            <a:graphicFrameLocks noGrp="true"/>
          </p:cNvGraphicFramePr>
          <p:nvPr/>
        </p:nvGraphicFramePr>
        <p:xfrm rot="0">
          <a:off x="914400" y="1828800"/>
          <a:ext cx="9144000" cy="5486400"/>
        </p:xfrm>
        <a:graphic>
          <a:graphicData uri="http://schemas.openxmlformats.org/drawingml/2006/table">
            <a:tbl>
              <a:tblPr/>
              <a:tblGrid>
                <a:gridCol w="685800"/>
                <a:gridCol w="685800"/>
                <a:gridCol w="685800"/>
                <a:gridCol w="685800"/>
                <a:gridCol w="685800"/>
              </a:tblGrid>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Motive</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Best BOW-Stack</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Best Embedding-Stack</a:t>
                      </a:r>
                      <a:r>
                        <a:rPr cap="none" sz="1100" i="0" b="0" u="none" baseline="40000">
                          <a:solidFill>
                            <a:srgbClr val="000000">
                              <a:alpha val="100000"/>
                            </a:srgbClr>
                          </a:solidFill>
                          <a:latin typeface="DejaVu Sans"/>
                          <a:cs typeface="DejaVu Sans"/>
                          <a:ea typeface="DejaVu Sans"/>
                          <a:sym typeface="DejaVu Sans"/>
                        </a:rPr>
                        <a:t>1</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LoRA-Model</a:t>
                      </a:r>
                      <a:r>
                        <a:rPr cap="none" sz="1100" i="0" b="0" u="none" baseline="40000">
                          <a:solidFill>
                            <a:srgbClr val="000000">
                              <a:alpha val="100000"/>
                            </a:srgbClr>
                          </a:solidFill>
                          <a:latin typeface="DejaVu Sans"/>
                          <a:cs typeface="DejaVu Sans"/>
                          <a:ea typeface="DejaVu Sans"/>
                          <a:sym typeface="DejaVu Sans"/>
                        </a:rPr>
                        <a:t>2</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Nilsson et al. 2024</a:t>
                      </a:r>
                    </a:p>
                  </a:txBody>
                  <a:tcPr anchor="ctr" marB="63500" marT="63500" marR="0" marL="0">
                    <a:lnL algn="ctr" cmpd="sng" cap="flat" w="0">
                      <a:noFill/>
                      <a:prstDash val="solid"/>
                    </a:lnL>
                    <a:lnR algn="ctr" cmpd="sng" cap="flat" w="0">
                      <a:noFill/>
                      <a:prstDash val="solid"/>
                    </a:lnR>
                    <a:lnT algn="ctr" cmpd="sng" cap="flat" w="19050">
                      <a:solidFill>
                        <a:srgbClr val="666666">
                          <a:alpha val="100000"/>
                        </a:srgbClr>
                      </a:solidFill>
                      <a:prstDash val="solid"/>
                    </a:lnT>
                    <a:lnB algn="ctr" cmpd="sng" cap="flat" w="19050">
                      <a:solidFill>
                        <a:srgbClr val="666666">
                          <a:alpha val="100000"/>
                        </a:srgbClr>
                      </a:solid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Achievement</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0.58</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0.64</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Affiliation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0.71</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0.75</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0.73</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Power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0.57</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None</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0.88</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0.92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0.93</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Mean</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0.62</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0.69</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0.66</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c>
                  <a:txBody>
                    <a:bodyPr/>
                    <a:lstStyle/>
                    <a:p>
                      <a:pPr algn="r"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19050">
                      <a:solidFill>
                        <a:srgbClr val="666666">
                          <a:alpha val="100000"/>
                        </a:srgbClr>
                      </a:solidFill>
                      <a:prstDash val="solid"/>
                    </a:lnB>
                    <a:solidFill>
                      <a:srgbClr val="FFFFFF">
                        <a:alpha val="0"/>
                      </a:srgbClr>
                    </a:solidFill>
                  </a:tcPr>
                </a:tc>
              </a:tr>
              <a:tr h="228600">
                <a:tc gridSpan="5">
                  <a:txBody>
                    <a:bodyPr/>
                    <a:lstStyle/>
                    <a:p>
                      <a:pPr algn="l" marL="63500" marR="63500">
                        <a:lnSpc>
                          <a:spcPct val="100000"/>
                        </a:lnSpc>
                        <a:spcBef>
                          <a:spcPts val="500"/>
                        </a:spcBef>
                        <a:spcAft>
                          <a:spcPts val="500"/>
                        </a:spcAft>
                        <a:buNone/>
                      </a:pPr>
                      <a:r>
                        <a:rPr cap="none" sz="1100" i="0" b="0" u="none" baseline="40000">
                          <a:solidFill>
                            <a:srgbClr val="000000">
                              <a:alpha val="100000"/>
                            </a:srgbClr>
                          </a:solidFill>
                          <a:latin typeface="DejaVu Sans"/>
                          <a:cs typeface="DejaVu Sans"/>
                          <a:ea typeface="DejaVu Sans"/>
                          <a:sym typeface="DejaVu Sans"/>
                        </a:rPr>
                        <a:t>1</a:t>
                      </a:r>
                      <a:r>
                        <a:rPr cap="none" sz="1100" i="0" b="0" u="none">
                          <a:solidFill>
                            <a:srgbClr val="000000">
                              <a:alpha val="100000"/>
                            </a:srgbClr>
                          </a:solidFill>
                          <a:latin typeface="DejaVu Sans"/>
                          <a:cs typeface="DejaVu Sans"/>
                          <a:ea typeface="DejaVu Sans"/>
                          <a:sym typeface="DejaVu Sans"/>
                        </a:rPr>
                        <a:t>Mixtral-8x7B-Instruct-v0.1 with MLP-Classifier</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228600">
                <a:tc gridSpan="5">
                  <a:txBody>
                    <a:bodyPr/>
                    <a:lstStyle/>
                    <a:p>
                      <a:pPr algn="l" marL="63500" marR="63500">
                        <a:lnSpc>
                          <a:spcPct val="100000"/>
                        </a:lnSpc>
                        <a:spcBef>
                          <a:spcPts val="500"/>
                        </a:spcBef>
                        <a:spcAft>
                          <a:spcPts val="500"/>
                        </a:spcAft>
                        <a:buNone/>
                      </a:pPr>
                      <a:r>
                        <a:rPr cap="none" sz="1100" i="0" b="0" u="none" baseline="40000">
                          <a:solidFill>
                            <a:srgbClr val="000000">
                              <a:alpha val="100000"/>
                            </a:srgbClr>
                          </a:solidFill>
                          <a:latin typeface="DejaVu Sans"/>
                          <a:cs typeface="DejaVu Sans"/>
                          <a:ea typeface="DejaVu Sans"/>
                          <a:sym typeface="DejaVu Sans"/>
                        </a:rPr>
                        <a:t>2</a:t>
                      </a:r>
                      <a:r>
                        <a:rPr cap="none" sz="1100" i="0" b="0" u="none">
                          <a:solidFill>
                            <a:srgbClr val="000000">
                              <a:alpha val="100000"/>
                            </a:srgbClr>
                          </a:solidFill>
                          <a:latin typeface="DejaVu Sans"/>
                          <a:cs typeface="DejaVu Sans"/>
                          <a:ea typeface="DejaVu Sans"/>
                          <a:sym typeface="DejaVu Sans"/>
                        </a:rPr>
                        <a:t>gemma-2b</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hMerge="true">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DejaVu Sans"/>
                          <a:cs typeface="DejaVu Sans"/>
                          <a:ea typeface="DejaVu Sans"/>
                          <a:sym typeface="DejaVu Sans"/>
                        </a:rPr>
                        <a:t/>
                      </a:r>
                    </a:p>
                  </a:txBody>
                  <a:tcPr anchor="ctr"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bl>
          </a:graphicData>
        </a:graphic>
      </p:graphicFrame>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Background</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Outlook</a:t>
            </a:r>
          </a:p>
        </p:txBody>
      </p:sp>
      <p:sp>
        <p:nvSpPr>
          <p:cNvPr id="3" name="Content Placeholder 2"/>
          <p:cNvSpPr>
            <a:spLocks noGrp="1"/>
          </p:cNvSpPr>
          <p:nvPr>
            <p:ph idx="1"/>
          </p:nvPr>
        </p:nvSpPr>
        <p:spPr/>
        <p:txBody>
          <a:bodyPr/>
          <a:lstStyle/>
          <a:p>
            <a:pPr lvl="0"/>
            <a:r>
              <a:rPr/>
              <a:t>Further optimization</a:t>
            </a:r>
          </a:p>
          <a:p>
            <a:pPr lvl="0"/>
            <a:r>
              <a:rPr/>
              <a:t>Test of the general pipeline on other motive measures</a:t>
            </a:r>
          </a:p>
          <a:p>
            <a:pPr lvl="0"/>
            <a:r>
              <a:rPr/>
              <a:t>Publication of python-code / R-Wrapper for convenient usage</a:t>
            </a:r>
          </a:p>
          <a:p>
            <a:pPr lvl="0"/>
            <a:r>
              <a:rPr/>
              <a:t>Implementation of “SetFit” (Tunstall et al., 2022)</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
        <p:nvSpPr>
          <p:cNvPr id="3" name="Text Placeholder 2"/>
          <p:cNvSpPr>
            <a:spLocks noGrp="1"/>
          </p:cNvSpPr>
          <p:nvPr>
            <p:ph idx="1" type="body"/>
          </p:nvPr>
        </p:nvSpPr>
        <p:spPr/>
        <p:txBody>
          <a:bodyPr/>
          <a:lstStyle/>
          <a:p>
            <a:pPr lvl="0" indent="0" marL="0">
              <a:buNone/>
            </a:pPr>
            <a:r>
              <a:rPr/>
              <a:t>Contact me:</a:t>
            </a:r>
          </a:p>
        </p:txBody>
      </p:sp>
      <p:sp>
        <p:nvSpPr>
          <p:cNvPr id="5" name="Text Placeholder 4"/>
          <p:cNvSpPr>
            <a:spLocks noGrp="1"/>
          </p:cNvSpPr>
          <p:nvPr>
            <p:ph idx="3" sz="quarter" type="body"/>
          </p:nvPr>
        </p:nvSpPr>
        <p:spPr/>
        <p:txBody>
          <a:bodyPr/>
          <a:lstStyle/>
          <a:p>
            <a:pPr lvl="0" indent="0" marL="0">
              <a:buNone/>
            </a:pPr>
            <a:r>
              <a:rPr/>
              <a:t>Repo with this presentation:</a:t>
            </a:r>
          </a:p>
        </p:txBody>
      </p:sp>
      <p:pic>
        <p:nvPicPr>
          <p:cNvPr descr="index_files/figure-pptx/unnamed-chunk-7-1.png" id="0" name="Picture 1"/>
          <p:cNvPicPr>
            <a:picLocks noGrp="1" noChangeAspect="1"/>
          </p:cNvPicPr>
          <p:nvPr/>
        </p:nvPicPr>
        <p:blipFill>
          <a:blip r:embed="rId2"/>
          <a:stretch>
            <a:fillRect/>
          </a:stretch>
        </p:blipFill>
        <p:spPr bwMode="auto">
          <a:xfrm>
            <a:off x="5041900" y="1625600"/>
            <a:ext cx="3225800" cy="29591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i="1"/>
                  <a:t>Google/gemma-2b </a:t>
                </a:r>
                <a14:m>
                  <m:oMath xmlns:m="http://schemas.openxmlformats.org/officeDocument/2006/math">
                    <m:r>
                      <m:rPr>
                        <m:sty m:val="p"/>
                      </m:rPr>
                      <m:t>⋅</m:t>
                    </m:r>
                  </m:oMath>
                </a14:m>
                <a:r>
                  <a:rPr i="1"/>
                  <a:t> Hugging Face</a:t>
                </a:r>
                <a:r>
                  <a:rPr/>
                  <a:t>. (2024). https://huggingface.co/google/gemma-2b.</a:t>
                </a:r>
              </a:p>
              <a:p>
                <a:pPr lvl="0" indent="0" marL="0">
                  <a:buNone/>
                </a:pPr>
                <a:r>
                  <a:rPr/>
                  <a:t>Hu, E. J., Shen, Y., Wallis, P., Allen-Zhu, Z., Li, Y., Wang, S., Wang, L., &amp; Chen, W. (2021). </a:t>
                </a:r>
                <a:r>
                  <a:rPr i="1"/>
                  <a:t>LoRA: Low-Rank Adaptation of Large Language Models</a:t>
                </a:r>
                <a:r>
                  <a:rPr/>
                  <a:t> (No. arXiv:2106.09685). arXiv. </a:t>
                </a:r>
                <a:r>
                  <a:rPr>
                    <a:hlinkClick r:id="rId2"/>
                  </a:rPr>
                  <a:t>https://doi.org/10.48550/arXiv.2106.09685</a:t>
                </a:r>
              </a:p>
              <a:p>
                <a:pPr lvl="0" indent="0" marL="0">
                  <a:buNone/>
                </a:pPr>
                <a:r>
                  <a:rPr/>
                  <a:t>Ramsay, J. E. (2014). </a:t>
                </a:r>
                <a:r>
                  <a:rPr i="1"/>
                  <a:t>Refining the picture story exercise: Towards a better understanding of hope, fear, and the achievement motive</a:t>
                </a:r>
                <a:r>
                  <a:rPr/>
                  <a:t> [PhD thesis].</a:t>
                </a:r>
              </a:p>
              <a:p>
                <a:pPr lvl="0" indent="0" marL="0">
                  <a:buNone/>
                </a:pPr>
                <a:r>
                  <a:rPr/>
                  <a:t>Schönbrodt, F. D., Hagemeyer, B., Brandstätter, V., Czikmantori, T., Gröpel, P., Hennecke, M., Israel, L. S. F., Janson, K. T., Kemper, N., Köllner, M. G., Kopp, P. M., Mojzisch, A., Müller-Hotop, R., Prüfer, J., Quirin, M., Scheidemann, B., Schiestel, L., Schulz-Hardt, S., Sust, L. N. N., … Schultheiss, O. C. (2021). Measuring Implicit Motives with the Picture Story Exercise (PSE): Databases of Expert-Coded German Stories, Pictures, and Updated Picture Norms. </a:t>
                </a:r>
                <a:r>
                  <a:rPr i="1"/>
                  <a:t>Journal of Personality Assessment</a:t>
                </a:r>
                <a:r>
                  <a:rPr/>
                  <a:t>, </a:t>
                </a:r>
                <a:r>
                  <a:rPr i="1"/>
                  <a:t>103</a:t>
                </a:r>
                <a:r>
                  <a:rPr/>
                  <a:t>(3), 392–405. </a:t>
                </a:r>
                <a:r>
                  <a:rPr>
                    <a:hlinkClick r:id="rId3"/>
                  </a:rPr>
                  <a:t>https://doi.org/10.1080/00223891.2020.1726936</a:t>
                </a:r>
              </a:p>
              <a:p>
                <a:pPr lvl="0" indent="0" marL="0">
                  <a:buNone/>
                </a:pPr>
                <a:r>
                  <a:rPr/>
                  <a:t>Schultheiss, O. C., Yankova, D., Dirlikov, B., &amp; Schad, D. J. (2009). Are Implicit and Explicit Motive Measures Statistically Independent? A Fair and Balanced Test Using the Picture Story Exercise and a Cue- and Response-Matched Questionnaire Measure. </a:t>
                </a:r>
                <a:r>
                  <a:rPr i="1"/>
                  <a:t>Journal of Personality Assessment</a:t>
                </a:r>
                <a:r>
                  <a:rPr/>
                  <a:t>, </a:t>
                </a:r>
                <a:r>
                  <a:rPr i="1"/>
                  <a:t>91</a:t>
                </a:r>
                <a:r>
                  <a:rPr/>
                  <a:t>(1), 72–81. </a:t>
                </a:r>
                <a:r>
                  <a:rPr>
                    <a:hlinkClick r:id="rId4"/>
                  </a:rPr>
                  <a:t>https://doi.org/10.1080/00223890802484456</a:t>
                </a:r>
              </a:p>
              <a:p>
                <a:pPr lvl="0" indent="0" marL="0">
                  <a:buNone/>
                </a:pPr>
                <a:r>
                  <a:rPr/>
                  <a:t>Schultheiss, O., &amp; Köllner, M. G. (2021). Implicit motives. In O. P. John &amp; R. W. Robins (Eds.), </a:t>
                </a:r>
                <a:r>
                  <a:rPr i="1"/>
                  <a:t>Handbook of personality: Theory and research</a:t>
                </a:r>
                <a:r>
                  <a:rPr/>
                  <a:t> (Fourth edition). The Guilford Press.</a:t>
                </a:r>
              </a:p>
              <a:p>
                <a:pPr lvl="0" indent="0" marL="0">
                  <a:buNone/>
                </a:pPr>
                <a:r>
                  <a:rPr/>
                  <a:t>Tunstall, L., Reimers, N., Jo, U. E. S., Bates, L., Korat, D., Wasserblat, M., &amp; Pereg, O. (2022). </a:t>
                </a:r>
                <a:r>
                  <a:rPr i="1"/>
                  <a:t>Efficient Few-Shot Learning Without Prompts</a:t>
                </a:r>
                <a:r>
                  <a:rPr/>
                  <a:t> (No. arXiv:2209.11055). arXiv. </a:t>
                </a:r>
                <a:r>
                  <a:rPr>
                    <a:hlinkClick r:id="rId5"/>
                  </a:rPr>
                  <a:t>https://arxiv.org/abs/2209.11055</a:t>
                </a:r>
              </a:p>
              <a:p>
                <a:pPr lvl="0" indent="0" marL="0">
                  <a:buNone/>
                </a:pPr>
                <a:r>
                  <a:rPr i="1"/>
                  <a:t>Unsloth/Phi-3-mini-4k-instruct </a:t>
                </a:r>
                <a14:m>
                  <m:oMath xmlns:m="http://schemas.openxmlformats.org/officeDocument/2006/math">
                    <m:r>
                      <m:rPr>
                        <m:sty m:val="p"/>
                      </m:rPr>
                      <m:t>⋅</m:t>
                    </m:r>
                  </m:oMath>
                </a14:m>
                <a:r>
                  <a:rPr i="1"/>
                  <a:t> Hugging Face</a:t>
                </a:r>
                <a:r>
                  <a:rPr/>
                  <a:t>. (n.d.). https://huggingface.co/unsloth/Phi-3-mini-4k-instruct.</a:t>
                </a:r>
              </a:p>
              <a:p>
                <a:pPr lvl="0" indent="0" marL="0">
                  <a:buNone/>
                </a:pPr>
                <a:r>
                  <a:rPr/>
                  <a:t>Winter, D. G. (1991a). </a:t>
                </a:r>
                <a:r>
                  <a:rPr i="1"/>
                  <a:t>Manual for scoring motive imagery in running text</a:t>
                </a:r>
                <a:r>
                  <a:rPr/>
                  <a:t>. Department of Psychology, University of Michigan.</a:t>
                </a:r>
              </a:p>
              <a:p>
                <a:pPr lvl="0" indent="0" marL="0">
                  <a:buNone/>
                </a:pPr>
                <a:r>
                  <a:rPr/>
                  <a:t>Winter, D. G. (1991b). Measuring personality at a distance: Development of an integrated system for scoring motives in running text. In </a:t>
                </a:r>
                <a:r>
                  <a:rPr i="1"/>
                  <a:t>Perspectives in personality, Vol. 3: Part A: Self and emotion; Part B: Approaches to understanding lives</a:t>
                </a:r>
                <a:r>
                  <a:rPr/>
                  <a:t> (pp. 59–89). Jessica Kingsley Publishers.</a:t>
                </a:r>
              </a:p>
            </p:txBody>
          </p:sp>
        </mc:Choice>
      </mc:AlternateContent>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Notes</a:t>
            </a:r>
          </a:p>
        </p:txBody>
      </p:sp>
      <p:sp>
        <p:nvSpPr>
          <p:cNvPr id="3" name="Content Placeholder 2"/>
          <p:cNvSpPr>
            <a:spLocks noGrp="1"/>
          </p:cNvSpPr>
          <p:nvPr>
            <p:ph idx="1"/>
          </p:nvPr>
        </p:nvSpPr>
        <p:spPr/>
        <p:txBody>
          <a:bodyPr/>
          <a:lstStyle/>
          <a:p>
            <a:pPr lvl="0" indent="0" marL="0">
              <a:buNone/>
            </a:pPr>
            <a:r>
              <a:rPr sz="1800"/>
              <a:t>1. kind of</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Implicit Motives</a:t>
            </a:r>
          </a:p>
        </p:txBody>
      </p:sp>
      <p:sp>
        <p:nvSpPr>
          <p:cNvPr id="3" name="Content Placeholder 2"/>
          <p:cNvSpPr>
            <a:spLocks noGrp="1"/>
          </p:cNvSpPr>
          <p:nvPr>
            <p:ph idx="1"/>
          </p:nvPr>
        </p:nvSpPr>
        <p:spPr/>
        <p:txBody>
          <a:bodyPr/>
          <a:lstStyle/>
          <a:p>
            <a:pPr lvl="0" indent="0" marL="0">
              <a:buNone/>
            </a:pPr>
            <a:r>
              <a:rPr b="1"/>
              <a:t>Implicit motives</a:t>
            </a:r>
            <a:r>
              <a:rPr/>
              <a:t> are motivational dispositions […] that operate outside of a person’s conscious awareness, and that promote attainment of certain classes of incentives and avoidance of certain classes of disincentives (O. Schultheiss &amp; Köllner, 2021).</a:t>
            </a:r>
          </a:p>
          <a:p>
            <a:pPr lvl="0" indent="0" marL="0">
              <a:buNone/>
            </a:pPr>
            <a:r>
              <a:rPr/>
              <a:t>Implicit Motives are typically measured using (semi-) projective measures, i.e., the </a:t>
            </a:r>
            <a:r>
              <a:rPr b="1"/>
              <a:t>Picture Story Exercises</a:t>
            </a:r>
            <a:r>
              <a:rPr/>
              <a:t>.</a:t>
            </a:r>
          </a:p>
          <a:p>
            <a:pPr lvl="0" indent="0" marL="0">
              <a:buNone/>
            </a:pPr>
            <a:r>
              <a:rPr/>
              <a:t>O. C. Schultheiss et al. (2009) showed that correlations between </a:t>
            </a:r>
            <a:r>
              <a:rPr b="1"/>
              <a:t>Implicit Motives</a:t>
            </a:r>
            <a:r>
              <a:rPr/>
              <a:t> and </a:t>
            </a:r>
            <a:r>
              <a:rPr b="1"/>
              <a:t>Explicit Motives</a:t>
            </a:r>
            <a:r>
              <a:rPr/>
              <a:t> (i.e. motives measured with questionnaires) were </a:t>
            </a:r>
            <a:r>
              <a:rPr i="1"/>
              <a:t>“small and mostly nonsignificant”</a:t>
            </a:r>
            <a:r>
              <a:rPr/>
              <a: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Measurement of Implicit Motives - PSE</a:t>
            </a:r>
          </a:p>
        </p:txBody>
      </p:sp>
      <p:pic>
        <p:nvPicPr>
          <p:cNvPr descr="imgs/Blueprints.jpg"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image used in the PSE; Source: Ramsay (2014)</a:t>
            </a:r>
          </a:p>
        </p:txBody>
      </p:sp>
      <p:sp>
        <p:nvSpPr>
          <p:cNvPr id="4" name="Content Placeholder 3"/>
          <p:cNvSpPr>
            <a:spLocks noGrp="1"/>
          </p:cNvSpPr>
          <p:nvPr>
            <p:ph idx="2" sz="half"/>
          </p:nvPr>
        </p:nvSpPr>
        <p:spPr/>
        <p:txBody>
          <a:bodyPr/>
          <a:lstStyle/>
          <a:p>
            <a:pPr lvl="0" indent="0" marL="1270000">
              <a:buNone/>
            </a:pPr>
            <a:r>
              <a:rPr sz="2000"/>
              <a:t>Two months ago, 40-year-old Frank received a good offer from New York. In discussion with his family, he accepted the offer and is now sitting in his office in New York. Like every morning, he reads the latest news in the daily newspaper. The picture of his family has a place of honor on his desk and is always at hand so that he can take a closer look at it. He misses his family as he can’t fly back home until Christmas. In the 4 weeks so far, the time difference has been particularly difficult for him, as work and the different times have made it difficult to make contact. He is already looking forward to seeing his wife and children again.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Winter Coding-Manual</a:t>
            </a:r>
          </a:p>
        </p:txBody>
      </p:sp>
      <p:pic>
        <p:nvPicPr>
          <p:cNvPr descr="imgs/winter_dimensions.png" id="0" name="Picture 1"/>
          <p:cNvPicPr>
            <a:picLocks noGrp="1" noChangeAspect="1"/>
          </p:cNvPicPr>
          <p:nvPr/>
        </p:nvPicPr>
        <p:blipFill>
          <a:blip r:embed="rId2"/>
          <a:stretch>
            <a:fillRect/>
          </a:stretch>
        </p:blipFill>
        <p:spPr bwMode="auto">
          <a:xfrm>
            <a:off x="2628900" y="1193800"/>
            <a:ext cx="3898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Source: Winter (1991b)</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Measurement of Implicit Motives - PSE</a:t>
            </a:r>
          </a:p>
        </p:txBody>
      </p:sp>
      <p:pic>
        <p:nvPicPr>
          <p:cNvPr descr="imgs/Blueprints.jpg"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image used in the PSE; Source: Ramsay (2014)</a:t>
            </a:r>
          </a:p>
        </p:txBody>
      </p:sp>
      <p:sp>
        <p:nvSpPr>
          <p:cNvPr id="4" name="Content Placeholder 3"/>
          <p:cNvSpPr>
            <a:spLocks noGrp="1"/>
          </p:cNvSpPr>
          <p:nvPr>
            <p:ph idx="2" sz="half"/>
          </p:nvPr>
        </p:nvSpPr>
        <p:spPr/>
        <p:txBody>
          <a:bodyPr/>
          <a:lstStyle/>
          <a:p>
            <a:pPr lvl="0" indent="0" marL="1270000">
              <a:buNone/>
            </a:pPr>
            <a:r>
              <a:rPr sz="2000"/>
              <a:t>Two months ago, 40-year-old Frank received a good offer from New York. In discussion with his family, he accepted the offer and is now sitting in his office in New York. Like every morning, he reads the latest news in the daily newspaper. </a:t>
            </a:r>
            <a:r>
              <a:rPr sz="2000" b="1"/>
              <a:t>The picture of his family has a place of honor on his desk and is always at hand so that he can take a closer look at it. He misses his family as he can’t fly back home until Christmas. In the 4 weeks so far, the time difference has been particularly difficult for him, as work and the different times have made it difficult to make contact. He is already looking forward to seeing his wife and children again.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 Automatic Motive Coder 🤖</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Dataset</a:t>
            </a:r>
          </a:p>
        </p:txBody>
      </p:sp>
      <p:sp>
        <p:nvSpPr>
          <p:cNvPr id="3" name="Content Placeholder 2"/>
          <p:cNvSpPr>
            <a:spLocks noGrp="1"/>
          </p:cNvSpPr>
          <p:nvPr>
            <p:ph idx="1" sz="half"/>
          </p:nvPr>
        </p:nvSpPr>
        <p:spPr/>
        <p:txBody>
          <a:bodyPr/>
          <a:lstStyle/>
          <a:p>
            <a:pPr lvl="0" indent="0" marL="0">
              <a:buNone/>
            </a:pPr>
            <a:r>
              <a:rPr/>
              <a:t>Schönbrodt et al. (2021) published a database of</a:t>
            </a:r>
          </a:p>
          <a:p>
            <a:pPr lvl="0"/>
            <a:r>
              <a:rPr/>
              <a:t>126,682 sentences from</a:t>
            </a:r>
          </a:p>
          <a:p>
            <a:pPr lvl="0"/>
            <a:r>
              <a:rPr/>
              <a:t>20,767 stories written by</a:t>
            </a:r>
          </a:p>
          <a:p>
            <a:pPr lvl="0"/>
            <a:r>
              <a:rPr/>
              <a:t>3,643 participants in</a:t>
            </a:r>
          </a:p>
          <a:p>
            <a:pPr lvl="0"/>
            <a:r>
              <a:rPr/>
              <a:t>23 studies</a:t>
            </a:r>
          </a:p>
          <a:p>
            <a:pPr lvl="0" indent="0" marL="0">
              <a:buNone/>
            </a:pPr>
            <a:r>
              <a:rPr/>
              <a:t>Each coded by experts based on the Winter Manual (Winter, 1991a).</a:t>
            </a:r>
          </a:p>
        </p:txBody>
      </p:sp>
      <p:pic>
        <p:nvPicPr>
          <p:cNvPr descr="index_files/figure-pptx/unnamed-chunk-2-1.png" id="0" name="Picture 1"/>
          <p:cNvPicPr>
            <a:picLocks noGrp="1" noChangeAspect="1"/>
          </p:cNvPicPr>
          <p:nvPr/>
        </p:nvPicPr>
        <p:blipFill>
          <a:blip r:embed="rId2"/>
          <a:stretch>
            <a:fillRect/>
          </a:stretch>
        </p:blipFill>
        <p:spPr bwMode="auto">
          <a:xfrm>
            <a:off x="4813300" y="1193800"/>
            <a:ext cx="36957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Automatic Motive Coder 🤖</a:t>
            </a:r>
          </a:p>
        </p:txBody>
      </p:sp>
      <p:sp>
        <p:nvSpPr>
          <p:cNvPr id="4" name="Text Placeholder 3"/>
          <p:cNvSpPr>
            <a:spLocks noGrp="1"/>
          </p:cNvSpPr>
          <p:nvPr>
            <p:ph idx="2" sz="half" type="body"/>
          </p:nvPr>
        </p:nvSpPr>
        <p:spPr/>
        <p:txBody>
          <a:bodyPr/>
          <a:lstStyle/>
          <a:p>
            <a:pPr lvl="0" indent="0" marL="0">
              <a:spcBef>
                <a:spcPts val="3000"/>
              </a:spcBef>
              <a:buNone/>
            </a:pPr>
            <a:r>
              <a:rPr b="1"/>
              <a:t>Bag Of Words (BOW)</a:t>
            </a:r>
          </a:p>
        </p:txBody>
      </p:sp>
      <p:pic>
        <p:nvPicPr>
          <p:cNvPr descr="imgs/bow.gif"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BOW-representation of sentences.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Automatic Motive Coder:</dc:title>
  <dc:creator>Max Brede; Felix Schönbrodt; Birk Hagemeyer; Veronika Lerche</dc:creator>
  <cp:keywords/>
  <dcterms:created xsi:type="dcterms:W3CDTF">2024-08-26T11:14:33Z</dcterms:created>
  <dcterms:modified xsi:type="dcterms:W3CDTF">2024-08-26T11:14:33Z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
  </property>
  <property fmtid="{D5CDD505-2E9C-101B-9397-08002B2CF9AE}" pid="5" name="by-author">
    <vt:lpwstr/>
  </property>
  <property fmtid="{D5CDD505-2E9C-101B-9397-08002B2CF9AE}" pid="6" name="csl">
    <vt:lpwstr>apa.csl</vt:lpwstr>
  </property>
  <property fmtid="{D5CDD505-2E9C-101B-9397-08002B2CF9AE}" pid="7" name="footer">
    <vt:lpwstr>Project funded by the DFG (LE 4379/2-1)</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labels">
    <vt:lpwstr/>
  </property>
  <property fmtid="{D5CDD505-2E9C-101B-9397-08002B2CF9AE}" pid="12" name="logo">
    <vt:lpwstr>imgs/logo_cau.svg</vt:lpwstr>
  </property>
  <property fmtid="{D5CDD505-2E9C-101B-9397-08002B2CF9AE}" pid="13" name="nocite">
    <vt:lpwstr/>
  </property>
  <property fmtid="{D5CDD505-2E9C-101B-9397-08002B2CF9AE}" pid="14" name="reference-section-title">
    <vt:lpwstr>References</vt:lpwstr>
  </property>
  <property fmtid="{D5CDD505-2E9C-101B-9397-08002B2CF9AE}" pid="15" name="runningauthor">
    <vt:lpwstr>Brede</vt:lpwstr>
  </property>
  <property fmtid="{D5CDD505-2E9C-101B-9397-08002B2CF9AE}" pid="16" name="runningtitle">
    <vt:lpwstr>The Automatic Motive Coder</vt:lpwstr>
  </property>
  <property fmtid="{D5CDD505-2E9C-101B-9397-08002B2CF9AE}" pid="17" name="show-slide-number">
    <vt:lpwstr>all</vt:lpwstr>
  </property>
  <property fmtid="{D5CDD505-2E9C-101B-9397-08002B2CF9AE}" pid="18" name="slide-number">
    <vt:lpwstr>True</vt:lpwstr>
  </property>
  <property fmtid="{D5CDD505-2E9C-101B-9397-08002B2CF9AE}" pid="19" name="subtitle">
    <vt:lpwstr>Towards a Tool for the Efficient Assessment of Implicit Motives</vt:lpwstr>
  </property>
  <property fmtid="{D5CDD505-2E9C-101B-9397-08002B2CF9AE}" pid="20" name="toc-title">
    <vt:lpwstr>Table of contents</vt:lpwstr>
  </property>
</Properties>
</file>